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6"/>
  </p:notesMasterIdLst>
  <p:handoutMasterIdLst>
    <p:handoutMasterId r:id="rId27"/>
  </p:handoutMasterIdLst>
  <p:sldIdLst>
    <p:sldId id="258" r:id="rId5"/>
    <p:sldId id="259" r:id="rId6"/>
    <p:sldId id="260" r:id="rId7"/>
    <p:sldId id="270" r:id="rId8"/>
    <p:sldId id="263" r:id="rId9"/>
    <p:sldId id="262" r:id="rId10"/>
    <p:sldId id="273" r:id="rId11"/>
    <p:sldId id="278" r:id="rId12"/>
    <p:sldId id="280" r:id="rId13"/>
    <p:sldId id="274" r:id="rId14"/>
    <p:sldId id="275" r:id="rId15"/>
    <p:sldId id="276" r:id="rId16"/>
    <p:sldId id="279" r:id="rId17"/>
    <p:sldId id="277" r:id="rId18"/>
    <p:sldId id="272" r:id="rId19"/>
    <p:sldId id="264" r:id="rId20"/>
    <p:sldId id="265" r:id="rId21"/>
    <p:sldId id="266" r:id="rId22"/>
    <p:sldId id="267" r:id="rId23"/>
    <p:sldId id="268" r:id="rId24"/>
    <p:sldId id="269" r:id="rId25"/>
  </p:sldIdLst>
  <p:sldSz cx="12192000" cy="6858000"/>
  <p:notesSz cx="6858000" cy="9144000"/>
  <p:embeddedFontLst>
    <p:embeddedFont>
      <p:font typeface="Avenir Next LT Pro" panose="020B0504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Speak Pro" panose="020B0504020101020102" pitchFamily="34" charset="0"/>
      <p:regular r:id="rId36"/>
      <p:bold r:id="rId37"/>
      <p:italic r:id="rId38"/>
      <p:boldItalic r:id="rId39"/>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99" d="100"/>
          <a:sy n="99" d="100"/>
        </p:scale>
        <p:origin x="136" y="1114"/>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14/04/2023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a:t>Grado en Ingeniería Informatica especialidad Ingeniería del Sofware </a:t>
            </a:r>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14/04/2023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r>
              <a:rPr lang="es-ES" noProof="0"/>
              <a:t>Grado en Ingeniería Informatica especialidad Ingeniería del Sofware </a:t>
            </a:r>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AFFD5D6-272A-4773-B822-A097E793E0A9}"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AD1BC9-57A3-4719-B07D-A9ACD4AFCBB8}"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DCB05E61-89BA-4693-ABDA-8B5A538D40BB}"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315B3FCB-E9B8-4122-87BC-37C217B43AC7}"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1C28705-B8B9-4604-A581-124F32EA6C77}"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C2397BC-D0C4-4809-B8D1-DDC8C07D30A6}"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8DF4473-A64A-4246-92D0-D936DB3CAA9F}"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E947456-116A-435C-8DBC-27680DF1923C}"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6AA0A41-BE74-4EB5-B4DC-EFF7353FF1A1}" type="datetime1">
              <a:rPr lang="es-ES" noProof="0" smtClean="0"/>
              <a:t>14/04/2023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C0CC5C9-42DB-4E0C-8D54-54C79A25933E}" type="datetime1">
              <a:rPr lang="es-ES" noProof="0" smtClean="0"/>
              <a:t>14/04/2023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873C30E-429C-407F-ABE0-9B7A7648DFC1}" type="datetime1">
              <a:rPr lang="es-ES" noProof="0" smtClean="0"/>
              <a:t>14/04/2023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41E355A-9ECB-4845-B1E7-82598B8C940C}"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29333F8-2A1E-4046-BA7D-9B3B2E4A90AA}"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BFDF45F-3151-45AD-B4B0-44F1388C3822}"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1941478F-5EB3-435E-A3C4-900D6D155B3A}"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A6611FA7-16FF-407E-AB03-A7B323F2BADE}"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08D30FF-9836-41A8-8F32-70427B04DDCA}"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19FD4B8-E958-4AE2-9FBE-B59E626DCA3A}"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09CEC9A-C70C-49BE-9DB4-2C5C51E0AF85}"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BDA5B870-D6AE-48F1-B22C-05C52FCF1A30}" type="datetime1">
              <a:rPr lang="es-ES" noProof="0" smtClean="0"/>
              <a:t>14/04/2023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C7C34297-0E8F-4003-A5FD-AFDDF6ED02C4}" type="datetime1">
              <a:rPr lang="es-ES" noProof="0" smtClean="0"/>
              <a:t>14/04/2023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7716D22D-1983-49D1-89F2-D72290C79E08}" type="datetime1">
              <a:rPr lang="es-ES" noProof="0" smtClean="0"/>
              <a:t>14/04/2023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C951313A-EFAA-4929-AF46-7DD082FBBFB0}"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181B6B-79AB-47D2-9603-08A0F35623B9}"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62934F4-9553-4D25-B7C9-49C350759719}"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083F4054-E763-4A5F-A3A9-C06D197AC800}"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27E0A45-B437-4FE8-BF8F-BF2049B99689}"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E9132A3-EFB1-4ADC-BBE2-3C6AA01EDA51}"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B3952751-200B-4C6B-8901-AB9CC62017F4}"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4DAB115-5D10-4413-8A66-441438CD784C}"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45C89E37-1687-4BE5-A4B1-0ADE2683C2EB}"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814B7F10-720B-422D-AC60-8757925E50B4}"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3687445-EAF3-47B7-9297-EB0215E6E740}"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B7C73CB-49D9-4A2C-A50F-79F8059DEF77}"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07B39A7-D170-45D9-AB8E-7A337084CD22}"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2B2299B2-487A-4456-B6A8-FBED8A5D2443}" type="datetime1">
              <a:rPr lang="es-ES" noProof="0" smtClean="0"/>
              <a:t>14/04/2023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44A772A0-7027-405F-9A77-335FD4E16917}"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A4400C-9E34-4BCE-814E-E781F583619A}"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2FB6121-A584-411F-80F9-B2F81A4B08FF}"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A988209-41CF-4EC4-ADCE-7C810137FE22}"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C37CE8B-225D-4121-9EFE-0F10CDCC816A}"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4D2C6C0E-19EA-499C-9A0E-F259D2D603CF}"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319C74A-6553-488F-86EB-14D35B973096}"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D845CB8-EB2C-4A10-AB40-084DC3D0688D}"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D3FEE46-318B-4EA5-83A4-2F0528F4546C}"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76819B44-05B7-41B0-83E8-8D2FA1482983}" type="datetime1">
              <a:rPr lang="es-ES" noProof="0" smtClean="0"/>
              <a:t>14/04/2023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Grado en Ingeniería Informática especialidad Ingeniería del Software </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Grado en Ingeniería Informática especialidad Ingeniería del Software </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22A62294-98C4-4916-B9C9-2CEFDC36DFCE}" type="datetime1">
              <a:rPr lang="es-ES" noProof="0" smtClean="0"/>
              <a:t>14/04/2023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4511843" cy="915873"/>
          </a:xfrm>
        </p:spPr>
        <p:txBody>
          <a:bodyPr rtlCol="0">
            <a:normAutofit/>
          </a:bodyPr>
          <a:lstStyle/>
          <a:p>
            <a:pPr rtl="0"/>
            <a:r>
              <a:rPr lang="es-ES" dirty="0"/>
              <a:t>OLAP</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1812757" y="5949257"/>
            <a:ext cx="4855769" cy="601840"/>
          </a:xfrm>
        </p:spPr>
        <p:txBody>
          <a:bodyPr rtlCol="0">
            <a:noAutofit/>
          </a:bodyPr>
          <a:lstStyle/>
          <a:p>
            <a:pPr rtl="0"/>
            <a:r>
              <a:rPr lang="es-ES" sz="2000" dirty="0"/>
              <a:t>ADMINISTRACIÓN DE BASES DE DATOS</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2023</a:t>
            </a:r>
          </a:p>
        </p:txBody>
      </p:sp>
      <p:sp>
        <p:nvSpPr>
          <p:cNvPr id="5" name="CuadroTexto 4">
            <a:extLst>
              <a:ext uri="{FF2B5EF4-FFF2-40B4-BE49-F238E27FC236}">
                <a16:creationId xmlns:a16="http://schemas.microsoft.com/office/drawing/2014/main" id="{EA9A3820-8C3F-4976-258D-65E90265EAB9}"/>
              </a:ext>
            </a:extLst>
          </p:cNvPr>
          <p:cNvSpPr txBox="1"/>
          <p:nvPr/>
        </p:nvSpPr>
        <p:spPr>
          <a:xfrm>
            <a:off x="7239119" y="5139401"/>
            <a:ext cx="5648325" cy="954107"/>
          </a:xfrm>
          <a:prstGeom prst="rect">
            <a:avLst/>
          </a:prstGeom>
          <a:noFill/>
        </p:spPr>
        <p:txBody>
          <a:bodyPr wrap="square" rtlCol="0">
            <a:spAutoFit/>
          </a:bodyPr>
          <a:lstStyle/>
          <a:p>
            <a:r>
              <a:rPr lang="es-ES" sz="2800" b="1" dirty="0">
                <a:solidFill>
                  <a:schemeClr val="tx2"/>
                </a:solidFill>
              </a:rPr>
              <a:t>Águeda Barrera Rodríguez</a:t>
            </a:r>
          </a:p>
          <a:p>
            <a:r>
              <a:rPr lang="es-ES" sz="2800" b="1" dirty="0">
                <a:solidFill>
                  <a:schemeClr val="tx2"/>
                </a:solidFill>
              </a:rPr>
              <a:t>Saúl Rodríguez Naranjo</a:t>
            </a:r>
          </a:p>
        </p:txBody>
      </p:sp>
      <p:cxnSp>
        <p:nvCxnSpPr>
          <p:cNvPr id="11" name="Conector recto 10">
            <a:extLst>
              <a:ext uri="{FF2B5EF4-FFF2-40B4-BE49-F238E27FC236}">
                <a16:creationId xmlns:a16="http://schemas.microsoft.com/office/drawing/2014/main" id="{5416D623-D25C-DC87-926F-F44448DF6AEB}"/>
              </a:ext>
            </a:extLst>
          </p:cNvPr>
          <p:cNvCxnSpPr>
            <a:cxnSpLocks/>
          </p:cNvCxnSpPr>
          <p:nvPr/>
        </p:nvCxnSpPr>
        <p:spPr>
          <a:xfrm>
            <a:off x="6628342" y="4418270"/>
            <a:ext cx="0" cy="2396370"/>
          </a:xfrm>
          <a:prstGeom prst="line">
            <a:avLst/>
          </a:prstGeom>
          <a:ln>
            <a:solidFill>
              <a:srgbClr val="FFCD6B"/>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30681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entender que es un cubo OLAP debemos empezar analizando una representación bidimensional. Por ejemplo, una hoja de cálculo:</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este caso se han contemplado los </a:t>
            </a:r>
            <a:r>
              <a:rPr lang="es-ES" sz="1800" kern="100" dirty="0">
                <a:latin typeface="Calibri" panose="020F0502020204030204" pitchFamily="34" charset="0"/>
                <a:ea typeface="Calibri" panose="020F0502020204030204" pitchFamily="34" charset="0"/>
                <a:cs typeface="Times New Roman" panose="02020603050405020304" pitchFamily="18" charset="0"/>
              </a:rPr>
              <a:t>datos relativos a clientes, servicios contratados, importe cobrado por servicio, fecha de contratación y país de origen del cliente. </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Cada </a:t>
            </a:r>
            <a:r>
              <a:rPr lang="es-ES" sz="1800" kern="100" dirty="0">
                <a:latin typeface="Calibri" panose="020F0502020204030204" pitchFamily="34" charset="0"/>
                <a:ea typeface="Calibri" panose="020F0502020204030204" pitchFamily="34" charset="0"/>
                <a:cs typeface="Times New Roman" panose="02020603050405020304" pitchFamily="18" charset="0"/>
              </a:rPr>
              <a:t>columna será considerada una dimensión dentro del cubo que queramos conformar.</a:t>
            </a:r>
          </a:p>
          <a:p>
            <a:pPr algn="just"/>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Las hojas de cálculo organizan los datos en dos dimensiones</a:t>
            </a:r>
            <a:r>
              <a:rPr lang="es-ES" sz="1800" kern="100" dirty="0">
                <a:latin typeface="Calibri" panose="020F0502020204030204" pitchFamily="34" charset="0"/>
                <a:ea typeface="Calibri" panose="020F0502020204030204" pitchFamily="34" charset="0"/>
                <a:cs typeface="Times New Roman" panose="02020603050405020304" pitchFamily="18" charset="0"/>
              </a:rPr>
              <a:t>: filas por cada entrada de datos, y columnas por cada atributo perteneciente a la entrada.</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10</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C429BAC0-E309-EB0E-BC8E-21F0376EDE9E}"/>
              </a:ext>
            </a:extLst>
          </p:cNvPr>
          <p:cNvPicPr>
            <a:picLocks noChangeAspect="1"/>
          </p:cNvPicPr>
          <p:nvPr/>
        </p:nvPicPr>
        <p:blipFill>
          <a:blip r:embed="rId3"/>
          <a:stretch>
            <a:fillRect/>
          </a:stretch>
        </p:blipFill>
        <p:spPr>
          <a:xfrm>
            <a:off x="1703863" y="2637025"/>
            <a:ext cx="9379720" cy="693238"/>
          </a:xfrm>
          <a:prstGeom prst="rect">
            <a:avLst/>
          </a:prstGeom>
        </p:spPr>
      </p:pic>
    </p:spTree>
    <p:extLst>
      <p:ext uri="{BB962C8B-B14F-4D97-AF65-F5344CB8AC3E}">
        <p14:creationId xmlns:p14="http://schemas.microsoft.com/office/powerpoint/2010/main" val="305849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3050931"/>
            <a:ext cx="4673373" cy="2951836"/>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Por ejemplo, imaginemos que los datos mostrados con anterioridad pertenecen a una empresa de consultoría software, que cuenta con los siguientes datos de ventas según sus servicios:</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11</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1" name="Imagen 10">
            <a:extLst>
              <a:ext uri="{FF2B5EF4-FFF2-40B4-BE49-F238E27FC236}">
                <a16:creationId xmlns:a16="http://schemas.microsoft.com/office/drawing/2014/main" id="{4248BD21-E644-4369-64F9-450FA95C5F23}"/>
              </a:ext>
            </a:extLst>
          </p:cNvPr>
          <p:cNvPicPr>
            <a:picLocks noChangeAspect="1"/>
          </p:cNvPicPr>
          <p:nvPr/>
        </p:nvPicPr>
        <p:blipFill>
          <a:blip r:embed="rId3"/>
          <a:stretch>
            <a:fillRect/>
          </a:stretch>
        </p:blipFill>
        <p:spPr>
          <a:xfrm>
            <a:off x="6096000" y="1612822"/>
            <a:ext cx="5464419" cy="4560317"/>
          </a:xfrm>
          <a:prstGeom prst="rect">
            <a:avLst/>
          </a:prstGeom>
        </p:spPr>
      </p:pic>
    </p:spTree>
    <p:extLst>
      <p:ext uri="{BB962C8B-B14F-4D97-AF65-F5344CB8AC3E}">
        <p14:creationId xmlns:p14="http://schemas.microsoft.com/office/powerpoint/2010/main" val="27527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manejan los datos a través de varias dimensiones. Si quisiésemos agrupar las ventas totales según los parámetros país, año y servicio contratado (cada parámetro conformando una dimensión del cubo), el cubo OLAP generado sería el siguiente: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12</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1" name="Imagen 10">
            <a:extLst>
              <a:ext uri="{FF2B5EF4-FFF2-40B4-BE49-F238E27FC236}">
                <a16:creationId xmlns:a16="http://schemas.microsoft.com/office/drawing/2014/main" id="{D189912F-5018-1100-33E0-85FEA0F9DA51}"/>
              </a:ext>
            </a:extLst>
          </p:cNvPr>
          <p:cNvPicPr>
            <a:picLocks noChangeAspect="1"/>
          </p:cNvPicPr>
          <p:nvPr/>
        </p:nvPicPr>
        <p:blipFill>
          <a:blip r:embed="rId3"/>
          <a:stretch>
            <a:fillRect/>
          </a:stretch>
        </p:blipFill>
        <p:spPr>
          <a:xfrm>
            <a:off x="1103540" y="2666005"/>
            <a:ext cx="4811680" cy="3336762"/>
          </a:xfrm>
          <a:prstGeom prst="rect">
            <a:avLst/>
          </a:prstGeom>
        </p:spPr>
      </p:pic>
      <p:pic>
        <p:nvPicPr>
          <p:cNvPr id="13" name="Imagen 12">
            <a:extLst>
              <a:ext uri="{FF2B5EF4-FFF2-40B4-BE49-F238E27FC236}">
                <a16:creationId xmlns:a16="http://schemas.microsoft.com/office/drawing/2014/main" id="{D1B42DAC-0030-E12D-767C-B8985C77EB95}"/>
              </a:ext>
            </a:extLst>
          </p:cNvPr>
          <p:cNvPicPr>
            <a:picLocks noChangeAspect="1"/>
          </p:cNvPicPr>
          <p:nvPr/>
        </p:nvPicPr>
        <p:blipFill>
          <a:blip r:embed="rId4"/>
          <a:stretch>
            <a:fillRect/>
          </a:stretch>
        </p:blipFill>
        <p:spPr>
          <a:xfrm>
            <a:off x="6488424" y="2666006"/>
            <a:ext cx="4899586" cy="3336762"/>
          </a:xfrm>
          <a:prstGeom prst="rect">
            <a:avLst/>
          </a:prstGeom>
        </p:spPr>
      </p:pic>
    </p:spTree>
    <p:extLst>
      <p:ext uri="{BB962C8B-B14F-4D97-AF65-F5344CB8AC3E}">
        <p14:creationId xmlns:p14="http://schemas.microsoft.com/office/powerpoint/2010/main" val="202717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Operaciones Analíticas con cubos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10256488" cy="4219572"/>
          </a:xfrm>
        </p:spPr>
        <p:txBody>
          <a:bodyPr>
            <a:normAutofit/>
          </a:bodyPr>
          <a:lstStyle/>
          <a:p>
            <a:pPr algn="just"/>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a:t>
            </a:r>
            <a:r>
              <a:rPr lang="es-ES" sz="1800" kern="100" dirty="0">
                <a:latin typeface="Calibri" panose="020F0502020204030204" pitchFamily="34" charset="0"/>
                <a:ea typeface="Calibri" panose="020F0502020204030204" pitchFamily="34" charset="0"/>
                <a:cs typeface="Times New Roman" panose="02020603050405020304" pitchFamily="18" charset="0"/>
              </a:rPr>
              <a:t>admiten cuatro operaciones analíticas básicas:</a:t>
            </a:r>
          </a:p>
          <a:p>
            <a:pPr marL="285750" indent="-285750" algn="just">
              <a:buFont typeface="Arial" panose="020B0604020202020204" pitchFamily="34" charset="0"/>
              <a:buChar char="•"/>
            </a:pP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(Rebanar) : Nos permite observar los datos eligiendo tan solo un valor de una dimensión.</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Dice (Trocear) : Similar al funcionamiento de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Slice</a:t>
            </a:r>
            <a:r>
              <a:rPr lang="es-ES" sz="1800" kern="100" dirty="0">
                <a:latin typeface="Calibri" panose="020F0502020204030204" pitchFamily="34" charset="0"/>
                <a:ea typeface="Calibri" panose="020F0502020204030204" pitchFamily="34" charset="0"/>
                <a:cs typeface="Times New Roman" panose="02020603050405020304" pitchFamily="18" charset="0"/>
              </a:rPr>
              <a:t>. Permite elegir varios valores de varias dimensiones, formando un </a:t>
            </a:r>
            <a:r>
              <a:rPr lang="es-ES" sz="1800" kern="100" dirty="0" err="1">
                <a:latin typeface="Calibri" panose="020F0502020204030204" pitchFamily="34" charset="0"/>
                <a:ea typeface="Calibri" panose="020F0502020204030204" pitchFamily="34" charset="0"/>
                <a:cs typeface="Times New Roman" panose="02020603050405020304" pitchFamily="18" charset="0"/>
              </a:rPr>
              <a:t>subcubo</a:t>
            </a:r>
            <a:r>
              <a:rPr lang="es-ES" sz="1800" kern="100" dirty="0">
                <a:latin typeface="Calibri" panose="020F0502020204030204" pitchFamily="34" charset="0"/>
                <a:ea typeface="Calibri" panose="020F0502020204030204" pitchFamily="34" charset="0"/>
                <a:cs typeface="Times New Roman" panose="02020603050405020304" pitchFamily="18" charset="0"/>
              </a:rPr>
              <a:t> del cubo original.</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Drill-</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down</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&amp; Roll-up (Perforar &amp; Enrollar):</a:t>
            </a:r>
          </a:p>
          <a:p>
            <a:pPr marL="285750" indent="-285750" algn="just">
              <a:buFont typeface="Arial" panose="020B0604020202020204" pitchFamily="34" charset="0"/>
              <a:buChar char="•"/>
            </a:pPr>
            <a:r>
              <a:rPr lang="es-ES" sz="1800" kern="100" dirty="0" err="1">
                <a:latin typeface="Calibri" panose="020F0502020204030204" pitchFamily="34" charset="0"/>
                <a:ea typeface="Calibri" panose="020F0502020204030204" pitchFamily="34" charset="0"/>
                <a:cs typeface="Times New Roman" panose="02020603050405020304" pitchFamily="18" charset="0"/>
              </a:rPr>
              <a:t>Pivot</a:t>
            </a:r>
            <a:r>
              <a:rPr lang="es-ES" sz="1800" kern="100" dirty="0">
                <a:latin typeface="Calibri" panose="020F0502020204030204" pitchFamily="34" charset="0"/>
                <a:ea typeface="Calibri" panose="020F0502020204030204" pitchFamily="34" charset="0"/>
                <a:cs typeface="Times New Roman" panose="02020603050405020304" pitchFamily="18" charset="0"/>
              </a:rPr>
              <a:t> (Girar):</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13</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spTree>
    <p:extLst>
      <p:ext uri="{BB962C8B-B14F-4D97-AF65-F5344CB8AC3E}">
        <p14:creationId xmlns:p14="http://schemas.microsoft.com/office/powerpoint/2010/main" val="7576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Hechos y tabla de hechos</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755971" cy="4219572"/>
          </a:xfrm>
        </p:spPr>
        <p:txBody>
          <a:bodyPr>
            <a:normAutofit/>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Los cubos OLAP muestran una métrica deseada, que recibe el nombre de “hecho”, en el caso anterior nuestro “hecho” era el numero de ventas totales, según las dimensiones/parámetros año, servicio y país.</a:t>
            </a:r>
          </a:p>
          <a:p>
            <a:pPr marL="285750" indent="-285750" algn="just">
              <a:buFont typeface="Arial" panose="020B0604020202020204" pitchFamily="34" charset="0"/>
              <a:buChar char="•"/>
            </a:pPr>
            <a:r>
              <a:rPr lang="es-ES" sz="1800" kern="100" dirty="0">
                <a:latin typeface="Calibri" panose="020F0502020204030204" pitchFamily="34" charset="0"/>
                <a:cs typeface="Times New Roman" panose="02020603050405020304" pitchFamily="18" charset="0"/>
              </a:rPr>
              <a:t>Los “hechos” de los cubos OLAP, forman lo que se conoce como tabla de hechos. Estas tablas recogen la relación existente entre los “hechos” y las dimensiones del cubo, situándose el “hecho” en el centro del diagrama, que tiene normalmente forma de estrella:</a:t>
            </a: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14</a:t>
            </a:fld>
            <a:endParaRPr lang="es-ES" noProof="0" dirty="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descr="Diagrama&#10;&#10;Descripción generada automáticamente con confianza baja">
            <a:extLst>
              <a:ext uri="{FF2B5EF4-FFF2-40B4-BE49-F238E27FC236}">
                <a16:creationId xmlns:a16="http://schemas.microsoft.com/office/drawing/2014/main" id="{4455FE4A-B440-8A79-B393-3C5B23E719D9}"/>
              </a:ext>
            </a:extLst>
          </p:cNvPr>
          <p:cNvPicPr>
            <a:picLocks noChangeAspect="1"/>
          </p:cNvPicPr>
          <p:nvPr/>
        </p:nvPicPr>
        <p:blipFill>
          <a:blip r:embed="rId3"/>
          <a:stretch>
            <a:fillRect/>
          </a:stretch>
        </p:blipFill>
        <p:spPr>
          <a:xfrm>
            <a:off x="6185534" y="1783195"/>
            <a:ext cx="5076825" cy="4171950"/>
          </a:xfrm>
          <a:prstGeom prst="rect">
            <a:avLst/>
          </a:prstGeom>
        </p:spPr>
      </p:pic>
    </p:spTree>
    <p:extLst>
      <p:ext uri="{BB962C8B-B14F-4D97-AF65-F5344CB8AC3E}">
        <p14:creationId xmlns:p14="http://schemas.microsoft.com/office/powerpoint/2010/main" val="89034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5C136-98BC-5CDD-002D-CA37F8B8ADF6}"/>
              </a:ext>
            </a:extLst>
          </p:cNvPr>
          <p:cNvSpPr>
            <a:spLocks noGrp="1"/>
          </p:cNvSpPr>
          <p:nvPr>
            <p:ph type="title"/>
          </p:nvPr>
        </p:nvSpPr>
        <p:spPr/>
        <p:txBody>
          <a:bodyPr/>
          <a:lstStyle/>
          <a:p>
            <a:r>
              <a:rPr lang="es-ES" dirty="0"/>
              <a:t>¿Qué es un cubo OLAP?</a:t>
            </a:r>
          </a:p>
        </p:txBody>
      </p:sp>
      <p:sp>
        <p:nvSpPr>
          <p:cNvPr id="3" name="Marcador de contenido 2">
            <a:extLst>
              <a:ext uri="{FF2B5EF4-FFF2-40B4-BE49-F238E27FC236}">
                <a16:creationId xmlns:a16="http://schemas.microsoft.com/office/drawing/2014/main" id="{4F5ECE40-0700-D265-A79C-F61B0BA7D3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06726693-15EE-6DF6-CEDA-E9141244EB8B}"/>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número de diapositiva 4">
            <a:extLst>
              <a:ext uri="{FF2B5EF4-FFF2-40B4-BE49-F238E27FC236}">
                <a16:creationId xmlns:a16="http://schemas.microsoft.com/office/drawing/2014/main" id="{246E6CE4-893D-852E-C7DD-20907A107FC7}"/>
              </a:ext>
            </a:extLst>
          </p:cNvPr>
          <p:cNvSpPr>
            <a:spLocks noGrp="1"/>
          </p:cNvSpPr>
          <p:nvPr>
            <p:ph type="sldNum" sz="quarter" idx="12"/>
          </p:nvPr>
        </p:nvSpPr>
        <p:spPr/>
        <p:txBody>
          <a:bodyPr/>
          <a:lstStyle/>
          <a:p>
            <a:pPr rtl="0"/>
            <a:fld id="{95CBEC59-7FF9-4688-98DF-89832A0C9025}" type="slidenum">
              <a:rPr lang="es-ES" noProof="0" smtClean="0"/>
              <a:t>15</a:t>
            </a:fld>
            <a:endParaRPr lang="es-ES" noProof="0"/>
          </a:p>
        </p:txBody>
      </p:sp>
      <p:sp>
        <p:nvSpPr>
          <p:cNvPr id="6" name="Subtítulo 5">
            <a:extLst>
              <a:ext uri="{FF2B5EF4-FFF2-40B4-BE49-F238E27FC236}">
                <a16:creationId xmlns:a16="http://schemas.microsoft.com/office/drawing/2014/main" id="{D0E1E726-470C-98F3-0FC7-6B33F02DFA1C}"/>
              </a:ext>
            </a:extLst>
          </p:cNvPr>
          <p:cNvSpPr>
            <a:spLocks noGrp="1"/>
          </p:cNvSpPr>
          <p:nvPr>
            <p:ph type="subTitle" idx="13"/>
          </p:nvPr>
        </p:nvSpPr>
        <p:spPr/>
        <p:txBody>
          <a:bodyPr/>
          <a:lstStyle/>
          <a:p>
            <a:r>
              <a:rPr lang="es-ES" dirty="0"/>
              <a:t>CONCEPTO DE CUBO</a:t>
            </a:r>
          </a:p>
        </p:txBody>
      </p:sp>
      <p:sp>
        <p:nvSpPr>
          <p:cNvPr id="7" name="Marcador de texto 6">
            <a:extLst>
              <a:ext uri="{FF2B5EF4-FFF2-40B4-BE49-F238E27FC236}">
                <a16:creationId xmlns:a16="http://schemas.microsoft.com/office/drawing/2014/main" id="{0C01A303-71F1-4597-8DB4-E64287060306}"/>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10293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33" b="19033"/>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SISTEMAS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1094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3849" b="23849"/>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UTILIDADES/BENEFICIOS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17</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02654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6" b="1900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OPERADORES/HERRAMIENTAS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18</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35351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21824" b="21824"/>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CONCLUSIONES</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19</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44098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CED4C-651D-88CB-1FAE-F04DEEFA3E7B}"/>
              </a:ext>
            </a:extLst>
          </p:cNvPr>
          <p:cNvSpPr>
            <a:spLocks noGrp="1"/>
          </p:cNvSpPr>
          <p:nvPr>
            <p:ph type="title"/>
          </p:nvPr>
        </p:nvSpPr>
        <p:spPr/>
        <p:txBody>
          <a:bodyPr/>
          <a:lstStyle/>
          <a:p>
            <a:r>
              <a:rPr lang="es-ES" dirty="0"/>
              <a:t>ÍNDICE</a:t>
            </a:r>
          </a:p>
        </p:txBody>
      </p:sp>
      <p:sp>
        <p:nvSpPr>
          <p:cNvPr id="3" name="Marcador de pie de página 2">
            <a:extLst>
              <a:ext uri="{FF2B5EF4-FFF2-40B4-BE49-F238E27FC236}">
                <a16:creationId xmlns:a16="http://schemas.microsoft.com/office/drawing/2014/main" id="{75A37C0D-C4E1-25F7-6EF4-ED6CF6C1DDD7}"/>
              </a:ext>
            </a:extLst>
          </p:cNvPr>
          <p:cNvSpPr>
            <a:spLocks noGrp="1"/>
          </p:cNvSpPr>
          <p:nvPr>
            <p:ph type="ftr" sz="quarter" idx="11"/>
          </p:nvPr>
        </p:nvSpPr>
        <p:spPr/>
        <p:txBody>
          <a:bodyPr/>
          <a:lstStyle/>
          <a:p>
            <a:pPr rtl="0"/>
            <a:r>
              <a:rPr lang="es-ES" noProof="0"/>
              <a:t>Grado en Ingeniería Informática especialidad Ingeniería del Software </a:t>
            </a:r>
          </a:p>
        </p:txBody>
      </p:sp>
      <p:sp>
        <p:nvSpPr>
          <p:cNvPr id="5" name="Marcador de texto 4">
            <a:extLst>
              <a:ext uri="{FF2B5EF4-FFF2-40B4-BE49-F238E27FC236}">
                <a16:creationId xmlns:a16="http://schemas.microsoft.com/office/drawing/2014/main" id="{042B739D-D1BE-2631-1894-977F150FAE51}"/>
              </a:ext>
            </a:extLst>
          </p:cNvPr>
          <p:cNvSpPr>
            <a:spLocks noGrp="1"/>
          </p:cNvSpPr>
          <p:nvPr>
            <p:ph type="body" sz="quarter" idx="14"/>
          </p:nvPr>
        </p:nvSpPr>
        <p:spPr/>
        <p:txBody>
          <a:bodyPr/>
          <a:lstStyle/>
          <a:p>
            <a:r>
              <a:rPr lang="es-ES" dirty="0"/>
              <a:t>2023</a:t>
            </a:r>
          </a:p>
        </p:txBody>
      </p:sp>
      <p:sp>
        <p:nvSpPr>
          <p:cNvPr id="6" name="Marcador de número de diapositiva 5">
            <a:extLst>
              <a:ext uri="{FF2B5EF4-FFF2-40B4-BE49-F238E27FC236}">
                <a16:creationId xmlns:a16="http://schemas.microsoft.com/office/drawing/2014/main" id="{4B803E7F-8203-2A45-CB54-8F518DB211C5}"/>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7" name="CuadroTexto 6">
            <a:extLst>
              <a:ext uri="{FF2B5EF4-FFF2-40B4-BE49-F238E27FC236}">
                <a16:creationId xmlns:a16="http://schemas.microsoft.com/office/drawing/2014/main" id="{FD5E0586-2997-03EE-6D94-47F895B07E4E}"/>
              </a:ext>
            </a:extLst>
          </p:cNvPr>
          <p:cNvSpPr txBox="1"/>
          <p:nvPr/>
        </p:nvSpPr>
        <p:spPr>
          <a:xfrm>
            <a:off x="6520928" y="555227"/>
            <a:ext cx="4470400" cy="5632311"/>
          </a:xfrm>
          <a:prstGeom prst="rect">
            <a:avLst/>
          </a:prstGeom>
          <a:noFill/>
        </p:spPr>
        <p:txBody>
          <a:bodyPr wrap="square" rtlCol="0">
            <a:spAutoFit/>
          </a:bodyPr>
          <a:lstStyle/>
          <a:p>
            <a:pPr marL="285750" indent="-285750">
              <a:buFont typeface="Arial" panose="020B0604020202020204" pitchFamily="34" charset="0"/>
              <a:buChar char="•"/>
            </a:pPr>
            <a:r>
              <a:rPr lang="es-ES" sz="2400" b="1" dirty="0">
                <a:solidFill>
                  <a:schemeClr val="accent4">
                    <a:lumMod val="40000"/>
                    <a:lumOff val="60000"/>
                  </a:schemeClr>
                </a:solidFill>
              </a:rPr>
              <a:t>Introducción</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¿Qué es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Concepto de Cubo</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Sistemas OLAP</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Utilidades/Beneficios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Operadores/Herramientas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Conclusiones</a:t>
            </a:r>
          </a:p>
          <a:p>
            <a:endParaRPr lang="es-ES" sz="2400" b="1" dirty="0">
              <a:solidFill>
                <a:schemeClr val="accent4">
                  <a:lumMod val="40000"/>
                  <a:lumOff val="60000"/>
                </a:schemeClr>
              </a:solidFill>
            </a:endParaRPr>
          </a:p>
          <a:p>
            <a:pPr marL="285750" indent="-285750">
              <a:buFont typeface="Arial" panose="020B0604020202020204" pitchFamily="34" charset="0"/>
              <a:buChar char="•"/>
            </a:pPr>
            <a:r>
              <a:rPr lang="es-ES" sz="2400" b="1" dirty="0">
                <a:solidFill>
                  <a:schemeClr val="accent4">
                    <a:lumMod val="40000"/>
                    <a:lumOff val="60000"/>
                  </a:schemeClr>
                </a:solidFill>
              </a:rPr>
              <a:t>Bibliografía</a:t>
            </a:r>
          </a:p>
        </p:txBody>
      </p:sp>
    </p:spTree>
    <p:extLst>
      <p:ext uri="{BB962C8B-B14F-4D97-AF65-F5344CB8AC3E}">
        <p14:creationId xmlns:p14="http://schemas.microsoft.com/office/powerpoint/2010/main" val="350271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6686" b="16686"/>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BIBLIOGRAFÍA</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20</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56153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3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CE1AC-9DE8-F567-E974-658D82FB4B8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E23C0749-7D30-9C4C-5763-0696314803A5}"/>
              </a:ext>
            </a:extLst>
          </p:cNvPr>
          <p:cNvSpPr>
            <a:spLocks noGrp="1"/>
          </p:cNvSpPr>
          <p:nvPr>
            <p:ph type="subTitle" idx="1"/>
          </p:nvPr>
        </p:nvSpPr>
        <p:spPr/>
        <p:txBody>
          <a:bodyPr/>
          <a:lstStyle/>
          <a:p>
            <a:r>
              <a:rPr lang="es-ES" dirty="0"/>
              <a:t>¿ALGUNA PREGUNTA?</a:t>
            </a:r>
          </a:p>
        </p:txBody>
      </p:sp>
      <p:sp>
        <p:nvSpPr>
          <p:cNvPr id="5" name="Marcador de número de diapositiva 4">
            <a:extLst>
              <a:ext uri="{FF2B5EF4-FFF2-40B4-BE49-F238E27FC236}">
                <a16:creationId xmlns:a16="http://schemas.microsoft.com/office/drawing/2014/main" id="{84303950-74F8-0E83-F6A5-734A97DEF93F}"/>
              </a:ext>
            </a:extLst>
          </p:cNvPr>
          <p:cNvSpPr>
            <a:spLocks noGrp="1"/>
          </p:cNvSpPr>
          <p:nvPr>
            <p:ph type="sldNum" sz="quarter" idx="12"/>
          </p:nvPr>
        </p:nvSpPr>
        <p:spPr/>
        <p:txBody>
          <a:bodyPr/>
          <a:lstStyle/>
          <a:p>
            <a:pPr rtl="0"/>
            <a:fld id="{95CBEC59-7FF9-4688-98DF-89832A0C9025}" type="slidenum">
              <a:rPr lang="es-ES" noProof="0" smtClean="0"/>
              <a:pPr rtl="0"/>
              <a:t>21</a:t>
            </a:fld>
            <a:endParaRPr lang="es-ES" noProof="0"/>
          </a:p>
        </p:txBody>
      </p:sp>
      <p:sp>
        <p:nvSpPr>
          <p:cNvPr id="6" name="Marcador de texto 5">
            <a:extLst>
              <a:ext uri="{FF2B5EF4-FFF2-40B4-BE49-F238E27FC236}">
                <a16:creationId xmlns:a16="http://schemas.microsoft.com/office/drawing/2014/main" id="{A8AFCCF6-696C-2EF2-82B5-CBF05DC34A8E}"/>
              </a:ext>
            </a:extLst>
          </p:cNvPr>
          <p:cNvSpPr>
            <a:spLocks noGrp="1"/>
          </p:cNvSpPr>
          <p:nvPr>
            <p:ph type="body" sz="quarter" idx="13"/>
          </p:nvPr>
        </p:nvSpPr>
        <p:spPr/>
        <p:txBody>
          <a:bodyPr>
            <a:normAutofit lnSpcReduction="10000"/>
          </a:bodyPr>
          <a:lstStyle/>
          <a:p>
            <a:r>
              <a:rPr lang="es-ES" dirty="0"/>
              <a:t>2023</a:t>
            </a:r>
          </a:p>
        </p:txBody>
      </p:sp>
    </p:spTree>
    <p:extLst>
      <p:ext uri="{BB962C8B-B14F-4D97-AF65-F5344CB8AC3E}">
        <p14:creationId xmlns:p14="http://schemas.microsoft.com/office/powerpoint/2010/main" val="237764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Diagrama&#10;&#10;Descripción generada automáticamente">
            <a:extLst>
              <a:ext uri="{FF2B5EF4-FFF2-40B4-BE49-F238E27FC236}">
                <a16:creationId xmlns:a16="http://schemas.microsoft.com/office/drawing/2014/main" id="{A181EF70-1B4B-D569-2EA6-17D9A1A50B06}"/>
              </a:ext>
            </a:extLst>
          </p:cNvPr>
          <p:cNvPicPr>
            <a:picLocks noGrp="1" noChangeAspect="1"/>
          </p:cNvPicPr>
          <p:nvPr>
            <p:ph type="pic" sz="quarter" idx="15"/>
          </p:nvPr>
        </p:nvPicPr>
        <p:blipFill>
          <a:blip r:embed="rId2"/>
          <a:srcRect t="32565" b="32565"/>
          <a:stretch>
            <a:fillRect/>
          </a:stretch>
        </p: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INTRODUCCIÓN</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3</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93679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154F5D-614D-330A-92E4-77FFB9526F18}"/>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20D80F86-2BE8-93E4-5D4A-B44D68E981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239AA5C6-EED6-B324-BB0B-BCD714EE8840}"/>
              </a:ext>
            </a:extLst>
          </p:cNvPr>
          <p:cNvSpPr>
            <a:spLocks noGrp="1"/>
          </p:cNvSpPr>
          <p:nvPr>
            <p:ph type="ftr" sz="quarter" idx="11"/>
          </p:nvPr>
        </p:nvSpPr>
        <p:spPr>
          <a:xfrm>
            <a:off x="0" y="6216518"/>
            <a:ext cx="4895433"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38FC839C-11A0-C1D6-9A8C-43037FB83F0B}"/>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7" name="Marcador de texto 6">
            <a:extLst>
              <a:ext uri="{FF2B5EF4-FFF2-40B4-BE49-F238E27FC236}">
                <a16:creationId xmlns:a16="http://schemas.microsoft.com/office/drawing/2014/main" id="{F257EB33-4756-3DF3-CD22-0E620F3C47B0}"/>
              </a:ext>
            </a:extLst>
          </p:cNvPr>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59100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D7225A44-05E9-C271-F2E3-37A44BBD647A}"/>
              </a:ext>
            </a:extLst>
          </p:cNvPr>
          <p:cNvPicPr>
            <a:picLocks noGrp="1" noChangeAspect="1"/>
          </p:cNvPicPr>
          <p:nvPr>
            <p:ph type="pic" sz="quarter" idx="15"/>
          </p:nvPr>
        </p:nvPicPr>
        <p:blipFill>
          <a:blip r:embed="rId2"/>
          <a:srcRect t="19006" b="19006"/>
          <a:stretch/>
        </p:blipFill>
        <p:spPr>
          <a:xfrm>
            <a:off x="0" y="0"/>
            <a:ext cx="12191999" cy="4251153"/>
          </a:xfrm>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¿QUÉ ES OLAP?</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5</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338835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Imagen que contiene luz, juguete, lego, tráfico&#10;&#10;Descripción generada automáticamente">
            <a:extLst>
              <a:ext uri="{FF2B5EF4-FFF2-40B4-BE49-F238E27FC236}">
                <a16:creationId xmlns:a16="http://schemas.microsoft.com/office/drawing/2014/main" id="{4415C9A5-36A2-C960-FE39-D7BF7102FF12}"/>
              </a:ext>
            </a:extLst>
          </p:cNvPr>
          <p:cNvPicPr>
            <a:picLocks noGrp="1" noChangeAspect="1"/>
          </p:cNvPicPr>
          <p:nvPr>
            <p:ph type="pic" sz="quarter" idx="15"/>
          </p:nvPr>
        </p:nvPicPr>
        <p:blipFill>
          <a:blip r:embed="rId2"/>
          <a:srcRect t="19005" b="19005"/>
          <a:stretch>
            <a:fillRect/>
          </a:stretch>
        </p:blipFill>
        <p:spPr>
          <a:blipFill dpi="0" rotWithShape="1">
            <a:blip r:embed="rId3"/>
            <a:srcRect/>
            <a:stretch>
              <a:fillRect b="-20000"/>
            </a:stretch>
          </a:blipFill>
        </p:spPr>
      </p:pic>
      <p:sp>
        <p:nvSpPr>
          <p:cNvPr id="3" name="Título 2">
            <a:extLst>
              <a:ext uri="{FF2B5EF4-FFF2-40B4-BE49-F238E27FC236}">
                <a16:creationId xmlns:a16="http://schemas.microsoft.com/office/drawing/2014/main" id="{8F916C1B-C930-B1EA-6CEE-EEC7AB7AB221}"/>
              </a:ext>
            </a:extLst>
          </p:cNvPr>
          <p:cNvSpPr>
            <a:spLocks noGrp="1"/>
          </p:cNvSpPr>
          <p:nvPr>
            <p:ph type="ctrTitle"/>
          </p:nvPr>
        </p:nvSpPr>
        <p:spPr/>
        <p:txBody>
          <a:bodyPr/>
          <a:lstStyle/>
          <a:p>
            <a:r>
              <a:rPr lang="es-ES" dirty="0"/>
              <a:t>CONCEPTO DE CUBO</a:t>
            </a:r>
          </a:p>
        </p:txBody>
      </p:sp>
      <p:sp>
        <p:nvSpPr>
          <p:cNvPr id="4" name="Marcador de pie de página 3">
            <a:extLst>
              <a:ext uri="{FF2B5EF4-FFF2-40B4-BE49-F238E27FC236}">
                <a16:creationId xmlns:a16="http://schemas.microsoft.com/office/drawing/2014/main" id="{4126B421-ABD9-7B82-5DD0-981BC7A53F19}"/>
              </a:ext>
            </a:extLst>
          </p:cNvPr>
          <p:cNvSpPr>
            <a:spLocks noGrp="1"/>
          </p:cNvSpPr>
          <p:nvPr>
            <p:ph type="ftr" sz="quarter" idx="11"/>
          </p:nvPr>
        </p:nvSpPr>
        <p:spPr>
          <a:xfrm>
            <a:off x="1694226" y="6159402"/>
            <a:ext cx="4610950" cy="365125"/>
          </a:xfrm>
        </p:spPr>
        <p:txBody>
          <a:bodyPr/>
          <a:lstStyle/>
          <a:p>
            <a:pPr rtl="0"/>
            <a:r>
              <a:rPr lang="es-ES" noProof="0" dirty="0"/>
              <a:t>Grado en Ingeniería Informática especialidad Ingeniería del Software </a:t>
            </a:r>
          </a:p>
        </p:txBody>
      </p:sp>
      <p:sp>
        <p:nvSpPr>
          <p:cNvPr id="5" name="Marcador de número de diapositiva 4">
            <a:extLst>
              <a:ext uri="{FF2B5EF4-FFF2-40B4-BE49-F238E27FC236}">
                <a16:creationId xmlns:a16="http://schemas.microsoft.com/office/drawing/2014/main" id="{D9553730-25DE-4D05-2E1F-3570694B943A}"/>
              </a:ext>
            </a:extLst>
          </p:cNvPr>
          <p:cNvSpPr>
            <a:spLocks noGrp="1"/>
          </p:cNvSpPr>
          <p:nvPr>
            <p:ph type="sldNum" sz="quarter" idx="12"/>
          </p:nvPr>
        </p:nvSpPr>
        <p:spPr/>
        <p:txBody>
          <a:bodyPr/>
          <a:lstStyle/>
          <a:p>
            <a:pPr rtl="0"/>
            <a:fld id="{95CBEC59-7FF9-4688-98DF-89832A0C9025}" type="slidenum">
              <a:rPr lang="es-ES" noProof="0" smtClean="0"/>
              <a:t>6</a:t>
            </a:fld>
            <a:endParaRPr lang="es-ES" noProof="0"/>
          </a:p>
        </p:txBody>
      </p:sp>
      <p:sp>
        <p:nvSpPr>
          <p:cNvPr id="6" name="Marcador de texto 5">
            <a:extLst>
              <a:ext uri="{FF2B5EF4-FFF2-40B4-BE49-F238E27FC236}">
                <a16:creationId xmlns:a16="http://schemas.microsoft.com/office/drawing/2014/main" id="{8E93DAE9-DDA5-85DC-55E7-75AF32513A62}"/>
              </a:ext>
            </a:extLst>
          </p:cNvPr>
          <p:cNvSpPr>
            <a:spLocks noGrp="1"/>
          </p:cNvSpPr>
          <p:nvPr>
            <p:ph type="body" sz="quarter" idx="14"/>
          </p:nvPr>
        </p:nvSpPr>
        <p:spPr/>
        <p:txBody>
          <a:bodyPr/>
          <a:lstStyle/>
          <a:p>
            <a:r>
              <a:rPr lang="es-ES" dirty="0"/>
              <a:t>2023</a:t>
            </a:r>
          </a:p>
        </p:txBody>
      </p:sp>
    </p:spTree>
    <p:extLst>
      <p:ext uri="{BB962C8B-B14F-4D97-AF65-F5344CB8AC3E}">
        <p14:creationId xmlns:p14="http://schemas.microsoft.com/office/powerpoint/2010/main" val="113952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¿Qué es un cubo OLAP?</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847216" cy="4219572"/>
          </a:xfrm>
        </p:spPr>
        <p:txBody>
          <a:bodyPr>
            <a:normAutofit lnSpcReduction="10000"/>
          </a:bodyPr>
          <a:lstStyle/>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Un cubo OLAP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OnLine</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100" dirty="0" err="1">
                <a:effectLst/>
                <a:latin typeface="Calibri" panose="020F0502020204030204" pitchFamily="34" charset="0"/>
                <a:ea typeface="Calibri" panose="020F0502020204030204" pitchFamily="34" charset="0"/>
                <a:cs typeface="Times New Roman" panose="02020603050405020304" pitchFamily="18" charset="0"/>
              </a:rPr>
              <a:t>Analitical</a:t>
            </a: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 Processing) es una base de datos multidimensional en la cuál el almacenamiento físico de datos se realiza en un vector multidimensional. Los cubos OLAP son la ampliación de las dos dimensiones encontradas en una hoja de cálculo.</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Para construirlos se realiza una disposición de los datos en vectores, permitiendo un análisis rápido. Por ejemplo una empresa puede analizar datos financieros según el servicio proporcionado, el periodo de tiempo, el tipo de personas que han contratado ese servicio, etc.</a:t>
            </a:r>
          </a:p>
          <a:p>
            <a:pPr marL="285750" indent="-285750" algn="just">
              <a:buFont typeface="Arial" panose="020B0604020202020204" pitchFamily="34" charset="0"/>
              <a:buChar cha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Estos parámetros utilizados para el análisis se conocen como dimensiones. Para acceder a los datos se indexarían a partir de los valores de las dimensiones/ejes.</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7</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13" name="Imagen 12">
            <a:extLst>
              <a:ext uri="{FF2B5EF4-FFF2-40B4-BE49-F238E27FC236}">
                <a16:creationId xmlns:a16="http://schemas.microsoft.com/office/drawing/2014/main" id="{DEB61947-07FD-2B83-6DDD-84537BC62E72}"/>
              </a:ext>
            </a:extLst>
          </p:cNvPr>
          <p:cNvPicPr>
            <a:picLocks noChangeAspect="1"/>
          </p:cNvPicPr>
          <p:nvPr/>
        </p:nvPicPr>
        <p:blipFill>
          <a:blip r:embed="rId3"/>
          <a:stretch>
            <a:fillRect/>
          </a:stretch>
        </p:blipFill>
        <p:spPr>
          <a:xfrm>
            <a:off x="6648867" y="1916223"/>
            <a:ext cx="4251933" cy="3521319"/>
          </a:xfrm>
          <a:prstGeom prst="rect">
            <a:avLst/>
          </a:prstGeom>
        </p:spPr>
      </p:pic>
    </p:spTree>
    <p:extLst>
      <p:ext uri="{BB962C8B-B14F-4D97-AF65-F5344CB8AC3E}">
        <p14:creationId xmlns:p14="http://schemas.microsoft.com/office/powerpoint/2010/main" val="23231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5297627" cy="4219572"/>
          </a:xfrm>
        </p:spPr>
        <p:txBody>
          <a:bodyPr>
            <a:normAutofit/>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son cualquier parámetro mediante el cual se puedan agrupar datos. Dimensiones comunes podrían ser tiempo (agrupar por año, mes, ...), categoría de producto, localización geográfica (país, comunidad autónoma, ciudad, ...), etc.</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Normalmente los cubos OLAP están formados por tres dimensiones, pero al ser de naturaleza multidimensional, se admite el uso de infinitas dimensiones. Este sería el caso de MOLAP (Multidimensional OLAP).</a:t>
            </a: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Si tomamos en cuenta el cubo de la derecha, podemos apreciar las dimensiones CIUDAD, AÑO y PRODUCTO.</a:t>
            </a:r>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8</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8" name="Imagen 7">
            <a:extLst>
              <a:ext uri="{FF2B5EF4-FFF2-40B4-BE49-F238E27FC236}">
                <a16:creationId xmlns:a16="http://schemas.microsoft.com/office/drawing/2014/main" id="{157E3B9E-8E48-D7A6-AA29-28FDA0DF86F6}"/>
              </a:ext>
            </a:extLst>
          </p:cNvPr>
          <p:cNvPicPr>
            <a:picLocks noChangeAspect="1"/>
          </p:cNvPicPr>
          <p:nvPr/>
        </p:nvPicPr>
        <p:blipFill>
          <a:blip r:embed="rId3"/>
          <a:stretch>
            <a:fillRect/>
          </a:stretch>
        </p:blipFill>
        <p:spPr>
          <a:xfrm>
            <a:off x="6802564" y="1783195"/>
            <a:ext cx="4891791" cy="3685110"/>
          </a:xfrm>
          <a:prstGeom prst="rect">
            <a:avLst/>
          </a:prstGeom>
        </p:spPr>
      </p:pic>
    </p:spTree>
    <p:extLst>
      <p:ext uri="{BB962C8B-B14F-4D97-AF65-F5344CB8AC3E}">
        <p14:creationId xmlns:p14="http://schemas.microsoft.com/office/powerpoint/2010/main" val="269505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4CBCB-B51A-16FF-3E63-9AA0CB25F921}"/>
              </a:ext>
            </a:extLst>
          </p:cNvPr>
          <p:cNvSpPr>
            <a:spLocks noGrp="1"/>
          </p:cNvSpPr>
          <p:nvPr>
            <p:ph type="title"/>
          </p:nvPr>
        </p:nvSpPr>
        <p:spPr>
          <a:xfrm>
            <a:off x="929641" y="458919"/>
            <a:ext cx="9971159" cy="1325563"/>
          </a:xfrm>
        </p:spPr>
        <p:txBody>
          <a:bodyPr anchor="ctr">
            <a:normAutofit/>
          </a:bodyPr>
          <a:lstStyle/>
          <a:p>
            <a:r>
              <a:rPr lang="es-ES" dirty="0"/>
              <a:t>Dimensiones y Jerarquía</a:t>
            </a:r>
          </a:p>
        </p:txBody>
      </p:sp>
      <p:sp>
        <p:nvSpPr>
          <p:cNvPr id="5" name="Marcador de texto 4">
            <a:extLst>
              <a:ext uri="{FF2B5EF4-FFF2-40B4-BE49-F238E27FC236}">
                <a16:creationId xmlns:a16="http://schemas.microsoft.com/office/drawing/2014/main" id="{865588CA-DCB5-49B1-34B0-08871DFCA38B}"/>
              </a:ext>
            </a:extLst>
          </p:cNvPr>
          <p:cNvSpPr>
            <a:spLocks noGrp="1"/>
          </p:cNvSpPr>
          <p:nvPr>
            <p:ph idx="1"/>
          </p:nvPr>
        </p:nvSpPr>
        <p:spPr>
          <a:xfrm>
            <a:off x="1068004" y="1783195"/>
            <a:ext cx="4515954" cy="4219572"/>
          </a:xfrm>
        </p:spPr>
        <p:txBody>
          <a:bodyPr>
            <a:normAutofit lnSpcReduction="10000"/>
          </a:bodyPr>
          <a:lstStyle/>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dimensiones de un cubo OLAP se organizan por diferentes jerarquías. Es decir, las dimensiones tienen componentes padres y componentes hijos. Por ejemplo, tomemos en cuenta la jerarquía de la imagen, dentro de la dimensión tiempo.</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Las jerarquías permiten analizar en profundidades diferentes los datos, pudiéndose encontrar anomalías o patrones con interés para el analista.</a:t>
            </a:r>
          </a:p>
          <a:p>
            <a:pPr marL="285750" indent="-285750" algn="just">
              <a:buFont typeface="Arial" panose="020B0604020202020204" pitchFamily="34" charset="0"/>
              <a:buChar char="•"/>
            </a:pPr>
            <a:endParaRPr lang="es-ES"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1800" kern="100" dirty="0">
                <a:latin typeface="Calibri" panose="020F0502020204030204" pitchFamily="34" charset="0"/>
                <a:ea typeface="Calibri" panose="020F0502020204030204" pitchFamily="34" charset="0"/>
                <a:cs typeface="Times New Roman" panose="02020603050405020304" pitchFamily="18" charset="0"/>
              </a:rPr>
              <a:t>Todo ítem analizable se recalculará según  el nivel de la jerarquía que se esté analizando.</a:t>
            </a:r>
          </a:p>
          <a:p>
            <a:pPr marL="285750" indent="-285750" algn="just">
              <a:buFont typeface="Arial" panose="020B0604020202020204" pitchFamily="34" charset="0"/>
              <a:buChar char="•"/>
            </a:pP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ES" dirty="0"/>
          </a:p>
        </p:txBody>
      </p:sp>
      <p:sp>
        <p:nvSpPr>
          <p:cNvPr id="3" name="Marcador de pie de página 2">
            <a:extLst>
              <a:ext uri="{FF2B5EF4-FFF2-40B4-BE49-F238E27FC236}">
                <a16:creationId xmlns:a16="http://schemas.microsoft.com/office/drawing/2014/main" id="{2B85BA95-E20D-542D-9D5B-80834B2DF419}"/>
              </a:ext>
            </a:extLst>
          </p:cNvPr>
          <p:cNvSpPr>
            <a:spLocks noGrp="1"/>
          </p:cNvSpPr>
          <p:nvPr>
            <p:ph type="ftr" sz="quarter" idx="11"/>
          </p:nvPr>
        </p:nvSpPr>
        <p:spPr>
          <a:xfrm>
            <a:off x="614873" y="6187538"/>
            <a:ext cx="3256673" cy="365125"/>
          </a:xfrm>
        </p:spPr>
        <p:txBody>
          <a:bodyPr anchor="ctr">
            <a:normAutofit/>
          </a:bodyPr>
          <a:lstStyle/>
          <a:p>
            <a:pPr rtl="0">
              <a:lnSpc>
                <a:spcPct val="90000"/>
              </a:lnSpc>
              <a:spcAft>
                <a:spcPts val="600"/>
              </a:spcAft>
            </a:pPr>
            <a:r>
              <a:rPr lang="es-ES" sz="900" noProof="0"/>
              <a:t>Grado en Ingeniería Informática especialidad Ingeniería del Software </a:t>
            </a:r>
          </a:p>
        </p:txBody>
      </p:sp>
      <p:sp>
        <p:nvSpPr>
          <p:cNvPr id="4" name="Marcador de número de diapositiva 3">
            <a:extLst>
              <a:ext uri="{FF2B5EF4-FFF2-40B4-BE49-F238E27FC236}">
                <a16:creationId xmlns:a16="http://schemas.microsoft.com/office/drawing/2014/main" id="{9827F432-6CB0-5EBC-E32F-293D7EB27651}"/>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s-ES" noProof="0" smtClean="0"/>
              <a:pPr rtl="0">
                <a:spcAft>
                  <a:spcPts val="600"/>
                </a:spcAft>
              </a:pPr>
              <a:t>9</a:t>
            </a:fld>
            <a:endParaRPr lang="es-ES" noProof="0"/>
          </a:p>
        </p:txBody>
      </p:sp>
      <p:sp>
        <p:nvSpPr>
          <p:cNvPr id="16" name="Text Placeholder 6">
            <a:extLst>
              <a:ext uri="{FF2B5EF4-FFF2-40B4-BE49-F238E27FC236}">
                <a16:creationId xmlns:a16="http://schemas.microsoft.com/office/drawing/2014/main" id="{E4BE64FA-9114-7E2B-99C1-561345B1C7AB}"/>
              </a:ext>
            </a:extLst>
          </p:cNvPr>
          <p:cNvSpPr>
            <a:spLocks noGrp="1"/>
          </p:cNvSpPr>
          <p:nvPr>
            <p:ph type="body" sz="quarter" idx="14"/>
          </p:nvPr>
        </p:nvSpPr>
        <p:spPr>
          <a:xfrm>
            <a:off x="11083583" y="837333"/>
            <a:ext cx="610772" cy="328893"/>
          </a:xfrm>
        </p:spPr>
        <p:txBody>
          <a:bodyPr/>
          <a:lstStyle/>
          <a:p>
            <a:r>
              <a:rPr lang="en-US" dirty="0"/>
              <a:t>2023</a:t>
            </a:r>
          </a:p>
        </p:txBody>
      </p:sp>
      <p:pic>
        <p:nvPicPr>
          <p:cNvPr id="7" name="Imagen 6">
            <a:extLst>
              <a:ext uri="{FF2B5EF4-FFF2-40B4-BE49-F238E27FC236}">
                <a16:creationId xmlns:a16="http://schemas.microsoft.com/office/drawing/2014/main" id="{02E64528-027F-90A8-0FEA-092A10AC918E}"/>
              </a:ext>
            </a:extLst>
          </p:cNvPr>
          <p:cNvPicPr>
            <a:picLocks noChangeAspect="1"/>
          </p:cNvPicPr>
          <p:nvPr/>
        </p:nvPicPr>
        <p:blipFill>
          <a:blip r:embed="rId3"/>
          <a:stretch>
            <a:fillRect/>
          </a:stretch>
        </p:blipFill>
        <p:spPr>
          <a:xfrm>
            <a:off x="5915220" y="1830966"/>
            <a:ext cx="5677731" cy="3622408"/>
          </a:xfrm>
          <a:prstGeom prst="rect">
            <a:avLst/>
          </a:prstGeom>
        </p:spPr>
      </p:pic>
    </p:spTree>
    <p:extLst>
      <p:ext uri="{BB962C8B-B14F-4D97-AF65-F5344CB8AC3E}">
        <p14:creationId xmlns:p14="http://schemas.microsoft.com/office/powerpoint/2010/main" val="75907954"/>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621</TotalTime>
  <Words>935</Words>
  <Application>Microsoft Office PowerPoint</Application>
  <PresentationFormat>Panorámica</PresentationFormat>
  <Paragraphs>128</Paragraphs>
  <Slides>21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Speak Pro</vt:lpstr>
      <vt:lpstr>Arial</vt:lpstr>
      <vt:lpstr>Avenir Next LT Pro</vt:lpstr>
      <vt:lpstr>Calibri</vt:lpstr>
      <vt:lpstr>Tema de Office</vt:lpstr>
      <vt:lpstr>OLAP</vt:lpstr>
      <vt:lpstr>ÍNDICE</vt:lpstr>
      <vt:lpstr>INTRODUCCIÓN</vt:lpstr>
      <vt:lpstr>INTRODUCCIÓN</vt:lpstr>
      <vt:lpstr>¿QUÉ ES OLAP?</vt:lpstr>
      <vt:lpstr>CONCEPTO DE CUBO</vt:lpstr>
      <vt:lpstr>¿Qué es un cubo OLAP?</vt:lpstr>
      <vt:lpstr>Dimensiones y Jerarquía</vt:lpstr>
      <vt:lpstr>Dimensiones y Jerarquía</vt:lpstr>
      <vt:lpstr>¿Qué es un cubo OLAP?</vt:lpstr>
      <vt:lpstr>¿Qué es un cubo OLAP?</vt:lpstr>
      <vt:lpstr>¿Qué es un cubo OLAP?</vt:lpstr>
      <vt:lpstr>Operaciones Analíticas con cubos OLAP</vt:lpstr>
      <vt:lpstr>Hechos y tabla de hechos</vt:lpstr>
      <vt:lpstr>¿Qué es un cubo OLAP?</vt:lpstr>
      <vt:lpstr>SISTEMAS OLAP</vt:lpstr>
      <vt:lpstr>UTILIDADES/BENEFICIOS</vt:lpstr>
      <vt:lpstr>OPERADORES/HERRAMIENTAS</vt:lpstr>
      <vt:lpstr>CONCLUSIONES</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1</dc:title>
  <dc:creator>Carlos Cano Espinosa</dc:creator>
  <cp:lastModifiedBy>srodriguez</cp:lastModifiedBy>
  <cp:revision>57</cp:revision>
  <dcterms:created xsi:type="dcterms:W3CDTF">2023-03-25T17:03:46Z</dcterms:created>
  <dcterms:modified xsi:type="dcterms:W3CDTF">2023-04-14T17:15:05Z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